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79" r:id="rId3"/>
    <p:sldId id="266" r:id="rId4"/>
    <p:sldId id="267" r:id="rId5"/>
    <p:sldId id="269" r:id="rId6"/>
    <p:sldId id="270" r:id="rId7"/>
    <p:sldId id="274" r:id="rId8"/>
    <p:sldId id="271" r:id="rId9"/>
    <p:sldId id="277" r:id="rId10"/>
    <p:sldId id="272" r:id="rId11"/>
    <p:sldId id="273" r:id="rId12"/>
    <p:sldId id="278" r:id="rId13"/>
    <p:sldId id="275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1EE78-526B-9D49-AB0D-BF70739932E0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4D2BA-B5FA-5143-9084-C65FF44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5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38EC-9978-08F8-C086-33E2AC1F5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459E-7D51-69C9-A09F-4E96BC798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9B39-B056-33F5-705C-E896A811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19DD-35EF-6D40-80B0-86011ABC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137A-A43B-78A6-A475-9149B2F2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3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867E-549B-3BEA-C2FE-4F92D020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DBBE4-73E1-F131-F04E-D323D934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2FC7-71DA-B274-A433-26DA7E93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63F58-D543-949B-14DC-E854DDE3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3480-06E4-ADD7-8D86-06AC0619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5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60579-D0F6-9238-BAD0-9778800D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206B2-56E7-593F-144A-C6EC3FC3E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68834-C912-2D10-54F5-B887F7F6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E176-BAC7-5BE4-D7A8-FE2236B3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3022-B98C-04E3-FFD4-6D143695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1A71-BC7F-D85B-5D10-BA569AE1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CCC6-718C-1DD1-265B-AA68EF78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B8632-0867-ED37-C3E9-D8F6D8A3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D784-928B-2A22-A3A3-2E3C5EA8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83E-E9AC-3375-2CA8-7C2E4330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A1B1-CEDA-3CB3-892F-7EA97193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D0FD9-B361-CF8B-BE11-1DCB0295D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8A2E-CADA-EB6B-B6B9-23B96EB7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10B7E-8981-196D-4E3D-D44E488F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7E91-1B62-0627-CEA7-FCCB7CC4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BCEA-B9FD-B69B-0E74-2AF67DB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A082-842D-AB4B-B2BA-8F5FCA350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2E81D-9C7B-961A-9A51-6AFC8F504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979AF-1C78-2C69-5A6B-A34EE9B6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182AC-F621-3E78-A028-91C0521F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D77FC-56D0-F7B7-D3A1-911A432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501-2BF2-0F18-B2E0-68D15C5B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69AF4-439C-57E8-D908-443D4C1F7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BF280-C714-DDBF-CBB5-466E0861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92523-0BC2-CE2B-5297-0C25FC1F8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07EBC-BDB7-DA20-7648-FBDE3E843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D092A-0ECB-AEAE-E9CE-0798E0BE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DED4E-6ECD-8DFF-AD28-ABD46438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A632B-A3BD-FB06-D772-D307F672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A59E-26C9-2D92-9B03-458AFE8B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2AAE8-47F2-8883-7302-A41C86B4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BC44B-2BA5-8539-72F6-763C3C6E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F329-1935-9F22-5F8B-601423A1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78BEF-FF0E-781D-BD4D-54052A83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3C987-A755-8E5A-61C9-037356CE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9156-B3DA-F2A9-0BB2-1C59C330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5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EEB-2CB9-1DDF-1AF2-D1963314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46F7-AC25-7CB7-DE9F-3E4E3202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55A67-7F27-4C26-2B83-6BD6368D1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B0C8F-1551-455A-5A45-4D9ACBD6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1EF82-4D52-3C1B-EC2B-55564B00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ED89-4B6B-69CE-1D79-4AC27E4D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7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F7BB-91AA-A6BD-BE08-C454619D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BACBD-BED7-7342-7D0F-08923993E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35433-0BCC-5075-BB4A-116C03E71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AD39-D48E-797B-C477-4B9831D92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B199E-13B1-870E-435B-8AAC1F0D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DB101-E14A-007A-0EBA-3901CBF1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6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679D9-390C-923A-A264-EF9DF2A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54490-0392-FC07-86A5-A96826276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AD9A6-3898-7741-2C18-DC0FEEAD0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C0D59-A1AF-964A-821E-8DEB2A80D088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6847-F9BE-EB4D-89F6-F7991E93F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DA241-F952-C8D8-088A-E88A51860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16. k-means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6403" y="3912149"/>
            <a:ext cx="4549066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CS-Stat 119, Intro to Data Science 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FBF-82DA-BB43-E571-3126C531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 is for when you don’t know anything about what is happening.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22341-9D35-51C2-DE66-52311E82C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a data exploration pipeline, this is potentially a “feature augmentation” step, where the researchers are looking for regions of high data density.   The correlations or </a:t>
            </a:r>
            <a:r>
              <a:rPr lang="en-US" dirty="0" err="1"/>
              <a:t>logisitic</a:t>
            </a:r>
            <a:r>
              <a:rPr lang="en-US" dirty="0"/>
              <a:t> regression coefficients for group membership might help tell you something about which features the clusters differ on.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lengthy audio recording of a piece of heating equipment.</a:t>
            </a:r>
          </a:p>
          <a:p>
            <a:pPr lvl="1"/>
            <a:r>
              <a:rPr lang="en-US" dirty="0"/>
              <a:t>equipment makes different sounds when machine A is on, machine B is on, and both A and B are on.</a:t>
            </a:r>
          </a:p>
          <a:p>
            <a:pPr lvl="1"/>
            <a:r>
              <a:rPr lang="en-US" dirty="0"/>
              <a:t>audio waveform-&gt; </a:t>
            </a:r>
            <a:r>
              <a:rPr lang="en-US" dirty="0" err="1"/>
              <a:t>fourier</a:t>
            </a:r>
            <a:r>
              <a:rPr lang="en-US" dirty="0"/>
              <a:t> transform -&gt; clustering -&gt; symbols from which duty-cycle-modulation parameters can be found.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3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BCB6-C019-D921-C45B-9D4AAB5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application is selecting </a:t>
            </a:r>
            <a:r>
              <a:rPr lang="en-US" dirty="0" err="1"/>
              <a:t>palletes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BFFF95-25C4-A35D-7F1F-0EA04F38A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97" y="1863725"/>
            <a:ext cx="44120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29F50-549C-63C7-258C-FB03EEF0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63725"/>
            <a:ext cx="3939592" cy="386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AF331-2B68-F2EF-DBC2-109D80656D4F}"/>
              </a:ext>
            </a:extLst>
          </p:cNvPr>
          <p:cNvSpPr/>
          <p:nvPr/>
        </p:nvSpPr>
        <p:spPr>
          <a:xfrm>
            <a:off x="1010897" y="6388100"/>
            <a:ext cx="1178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/wiki/K-</a:t>
            </a:r>
            <a:r>
              <a:rPr lang="en-US" dirty="0" err="1"/>
              <a:t>means_clustering</a:t>
            </a:r>
            <a:r>
              <a:rPr lang="en-US" dirty="0"/>
              <a:t>#/media/File:Rosa_Gold_Glow_2_small_noblue.png</a:t>
            </a:r>
          </a:p>
        </p:txBody>
      </p:sp>
    </p:spTree>
    <p:extLst>
      <p:ext uri="{BB962C8B-B14F-4D97-AF65-F5344CB8AC3E}">
        <p14:creationId xmlns:p14="http://schemas.microsoft.com/office/powerpoint/2010/main" val="379664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DE4C-648D-5EB1-DFB0-B1000E7E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by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FAB30-A120-52AF-5793-AE26A8B4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" y="1531019"/>
            <a:ext cx="12192000" cy="4205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67497-31FC-6B41-4E9B-46BEF6671FC3}"/>
              </a:ext>
            </a:extLst>
          </p:cNvPr>
          <p:cNvSpPr/>
          <p:nvPr/>
        </p:nvSpPr>
        <p:spPr>
          <a:xfrm>
            <a:off x="461688" y="6385100"/>
            <a:ext cx="543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Bishop  Pattern Recognition and Machine Learning 2006</a:t>
            </a:r>
          </a:p>
        </p:txBody>
      </p:sp>
    </p:spTree>
    <p:extLst>
      <p:ext uri="{BB962C8B-B14F-4D97-AF65-F5344CB8AC3E}">
        <p14:creationId xmlns:p14="http://schemas.microsoft.com/office/powerpoint/2010/main" val="12773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D27A-8721-3BD9-171C-4BE2233F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Vector quantization: turning data into symbols</a:t>
            </a:r>
          </a:p>
        </p:txBody>
      </p:sp>
      <p:pic>
        <p:nvPicPr>
          <p:cNvPr id="6146" name="Picture 2" descr="말소리와 음성과학(Phonetics and Speech Sciences)">
            <a:extLst>
              <a:ext uri="{FF2B5EF4-FFF2-40B4-BE49-F238E27FC236}">
                <a16:creationId xmlns:a16="http://schemas.microsoft.com/office/drawing/2014/main" id="{5DFBB135-EEA2-9163-1ABE-7CB052DBA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9" y="1481772"/>
            <a:ext cx="6143953" cy="47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5AAFF6-E68A-656E-9382-EAFAC203D540}"/>
              </a:ext>
            </a:extLst>
          </p:cNvPr>
          <p:cNvSpPr/>
          <p:nvPr/>
        </p:nvSpPr>
        <p:spPr>
          <a:xfrm>
            <a:off x="7010400" y="1481772"/>
            <a:ext cx="4622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Discretization of features is a workhorse of lossy data compression (audio, image, video)</a:t>
            </a:r>
          </a:p>
          <a:p>
            <a:endParaRPr lang="en-US" sz="2800" dirty="0"/>
          </a:p>
          <a:p>
            <a:r>
              <a:rPr lang="en-US" sz="2800" dirty="0"/>
              <a:t>Find clusters, replace them by symbols from the “codebook” and transmit the symbols instead.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8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625F-BD71-9F57-D0FE-AA528BC6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89"/>
            <a:ext cx="10515600" cy="1325563"/>
          </a:xfrm>
        </p:spPr>
        <p:txBody>
          <a:bodyPr/>
          <a:lstStyle/>
          <a:p>
            <a:r>
              <a:rPr lang="en-US" dirty="0"/>
              <a:t>Some things are born discrete.</a:t>
            </a:r>
          </a:p>
        </p:txBody>
      </p:sp>
      <p:pic>
        <p:nvPicPr>
          <p:cNvPr id="7170" name="Picture 2" descr="The vowels of contemporary RP: vowel formant measurements for BBC  newsreaders 1 | English Language &amp; Linguistics | Cambridge Core">
            <a:extLst>
              <a:ext uri="{FF2B5EF4-FFF2-40B4-BE49-F238E27FC236}">
                <a16:creationId xmlns:a16="http://schemas.microsoft.com/office/drawing/2014/main" id="{91757D8E-8378-6768-8C21-86470AEFCD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3" y="1559498"/>
            <a:ext cx="5135627" cy="47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mbral Analysis &amp; Orchestration">
            <a:extLst>
              <a:ext uri="{FF2B5EF4-FFF2-40B4-BE49-F238E27FC236}">
                <a16:creationId xmlns:a16="http://schemas.microsoft.com/office/drawing/2014/main" id="{9B022ED1-3A95-9780-1814-E62A1341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81" y="1360290"/>
            <a:ext cx="5930900" cy="524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9C71-851D-16FF-DE36-2A16C6A7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B08AB-9665-CE8B-6770-7CE289F8A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1600"/>
            <a:ext cx="12966700" cy="6291755"/>
          </a:xfrm>
        </p:spPr>
      </p:pic>
    </p:spTree>
    <p:extLst>
      <p:ext uri="{BB962C8B-B14F-4D97-AF65-F5344CB8AC3E}">
        <p14:creationId xmlns:p14="http://schemas.microsoft.com/office/powerpoint/2010/main" val="289093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4D6E-A6B5-A423-D69A-C58D23DA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D635-6CD0-D571-B4E6-9A6358410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turn in a midterm project in any level of completion by Wednesday, I will turn around feedback by Thursday.</a:t>
            </a:r>
          </a:p>
        </p:txBody>
      </p:sp>
    </p:spTree>
    <p:extLst>
      <p:ext uri="{BB962C8B-B14F-4D97-AF65-F5344CB8AC3E}">
        <p14:creationId xmlns:p14="http://schemas.microsoft.com/office/powerpoint/2010/main" val="135986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9B4C-1402-2161-61CF-1C13017B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BD1D-C653-C065-3638-E35FCD34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94" y="1912918"/>
            <a:ext cx="10288823" cy="4097463"/>
          </a:xfrm>
        </p:spPr>
        <p:txBody>
          <a:bodyPr>
            <a:normAutofit/>
          </a:bodyPr>
          <a:lstStyle/>
          <a:p>
            <a:r>
              <a:rPr lang="en-US" dirty="0"/>
              <a:t>Easy enough to write down:</a:t>
            </a:r>
          </a:p>
          <a:p>
            <a:pPr lvl="1"/>
            <a:r>
              <a:rPr lang="en-US" dirty="0"/>
              <a:t> mixture coefficients </a:t>
            </a:r>
            <a:r>
              <a:rPr lang="el-GR" dirty="0"/>
              <a:t>π</a:t>
            </a:r>
            <a:r>
              <a:rPr lang="en-US" baseline="-25000" dirty="0"/>
              <a:t>k</a:t>
            </a:r>
          </a:p>
          <a:p>
            <a:pPr lvl="1"/>
            <a:r>
              <a:rPr lang="en-US" dirty="0"/>
              <a:t>means </a:t>
            </a:r>
            <a:r>
              <a:rPr lang="el-GR" dirty="0"/>
              <a:t>μ</a:t>
            </a:r>
            <a:r>
              <a:rPr lang="en-US" baseline="-25000" dirty="0"/>
              <a:t>k </a:t>
            </a:r>
          </a:p>
          <a:p>
            <a:pPr lvl="1"/>
            <a:r>
              <a:rPr lang="en-US" dirty="0"/>
              <a:t>standard deviations </a:t>
            </a:r>
          </a:p>
          <a:p>
            <a:pPr marL="457200" lvl="1" indent="0">
              <a:buNone/>
            </a:pPr>
            <a:r>
              <a:rPr lang="en-US" dirty="0"/>
              <a:t>or precision matrices </a:t>
            </a:r>
            <a:r>
              <a:rPr lang="el-GR" dirty="0"/>
              <a:t>Σ</a:t>
            </a:r>
            <a:r>
              <a:rPr lang="en-US" baseline="-25000" dirty="0"/>
              <a:t>k </a:t>
            </a:r>
          </a:p>
          <a:p>
            <a:pPr lvl="1"/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/>
              <a:t>After the sum, the class k is lost.</a:t>
            </a:r>
          </a:p>
        </p:txBody>
      </p:sp>
      <p:pic>
        <p:nvPicPr>
          <p:cNvPr id="1026" name="Pictur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C06705D0-BD0C-E98F-2526-0E74B4D0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55" y="2453381"/>
            <a:ext cx="7137712" cy="38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1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BDBC-050D-B56F-EFD1-F7CF9940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pic>
        <p:nvPicPr>
          <p:cNvPr id="2052" name="Picture 4" descr="Fit a multivariate Gaussian mixture model by using the  expectation-maximization (EM) algorithm - The DO Loop">
            <a:extLst>
              <a:ext uri="{FF2B5EF4-FFF2-40B4-BE49-F238E27FC236}">
                <a16:creationId xmlns:a16="http://schemas.microsoft.com/office/drawing/2014/main" id="{66757AEB-EA20-F3BC-C98C-BFAC407EA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288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DA0A38-BD4A-3822-0E03-845BC92CB6A2}"/>
              </a:ext>
            </a:extLst>
          </p:cNvPr>
          <p:cNvSpPr txBox="1">
            <a:spLocks/>
          </p:cNvSpPr>
          <p:nvPr/>
        </p:nvSpPr>
        <p:spPr>
          <a:xfrm>
            <a:off x="650295" y="2535219"/>
            <a:ext cx="4696406" cy="3439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Task: assign labels (and a function to assign the labels) only based on data (density)</a:t>
            </a:r>
          </a:p>
          <a:p>
            <a:r>
              <a:rPr lang="en-US" dirty="0"/>
              <a:t>The penguins (and iris) datasets are supervised; overlapping categories from class-conditional distributions.</a:t>
            </a:r>
          </a:p>
          <a:p>
            <a:r>
              <a:rPr lang="en-US" dirty="0"/>
              <a:t>k-means partitions the feature space with straight-line boundaries and no labeled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0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4BF7-88DB-BBED-8CF6-0B86D070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2EC66-39AB-0890-D73C-A129FDD6A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569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{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j</a:t>
                </a:r>
                <a:r>
                  <a:rPr lang="en-US" dirty="0"/>
                  <a:t>}, number k (no {y} ), want to find a set of </a:t>
                </a:r>
                <a:r>
                  <a:rPr lang="en-US" dirty="0" err="1"/>
                  <a:t>medioids</a:t>
                </a:r>
                <a:r>
                  <a:rPr lang="en-US" dirty="0"/>
                  <a:t> </a:t>
                </a:r>
                <a:r>
                  <a:rPr lang="en-US" dirty="0" err="1"/>
                  <a:t>μ</a:t>
                </a:r>
                <a:r>
                  <a:rPr lang="en-US" baseline="-25000" dirty="0" err="1"/>
                  <a:t>k</a:t>
                </a: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want to write the objective function as a sum, you need 1-of-K </a:t>
                </a:r>
                <a:r>
                  <a:rPr lang="en-US" dirty="0" err="1"/>
                  <a:t>indictator</a:t>
                </a:r>
                <a:r>
                  <a:rPr lang="en-US" dirty="0"/>
                  <a:t> variable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jk</a:t>
                </a: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r</a:t>
                </a:r>
                <a:r>
                  <a:rPr lang="en-US" baseline="-25000" dirty="0" err="1"/>
                  <a:t>jk</a:t>
                </a:r>
                <a:r>
                  <a:rPr lang="en-US" dirty="0"/>
                  <a:t> = 1 if point j is in cluster k; 0 otherwise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 μ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aseline="-25000" dirty="0"/>
                  <a:t>  “The sum of the squared distances to the nearest points”</a:t>
                </a:r>
              </a:p>
              <a:p>
                <a:pPr marL="0" indent="0">
                  <a:buNone/>
                </a:pPr>
                <a:r>
                  <a:rPr lang="en-US" dirty="0"/>
                  <a:t>The space of possible partitions is difficult-to-think-about large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2EC66-39AB-0890-D73C-A129FDD6A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56900" cy="5032375"/>
              </a:xfrm>
              <a:blipFill>
                <a:blip r:embed="rId2"/>
                <a:stretch>
                  <a:fillRect l="-1181" t="-2015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39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20FC42-FE15-BBA5-0422-5D43297C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31" y="5345660"/>
            <a:ext cx="3670301" cy="1512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DB34E-9CF3-FD2A-4DD8-4CBF8224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7"/>
            <a:ext cx="10515600" cy="1325563"/>
          </a:xfrm>
        </p:spPr>
        <p:txBody>
          <a:bodyPr/>
          <a:lstStyle/>
          <a:p>
            <a:r>
              <a:rPr lang="en-US" dirty="0"/>
              <a:t>Lloyd’s algorithm for k-means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BA687E-7B23-1E29-3335-00F8A7602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357" y="3596103"/>
            <a:ext cx="6896100" cy="149177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02C7A-0673-1E03-B8B4-E56EC0C1D81E}"/>
              </a:ext>
            </a:extLst>
          </p:cNvPr>
          <p:cNvSpPr/>
          <p:nvPr/>
        </p:nvSpPr>
        <p:spPr>
          <a:xfrm>
            <a:off x="788217" y="1465430"/>
            <a:ext cx="80636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Start with k</a:t>
            </a:r>
          </a:p>
          <a:p>
            <a:endParaRPr lang="en-US" sz="2800" dirty="0"/>
          </a:p>
          <a:p>
            <a:r>
              <a:rPr lang="en-US" sz="2800" dirty="0"/>
              <a:t>0.  Assign  initial  group assignments </a:t>
            </a:r>
            <a:r>
              <a:rPr lang="en-US" sz="2800" dirty="0" err="1"/>
              <a:t>r</a:t>
            </a:r>
            <a:r>
              <a:rPr lang="en-US" sz="2800" baseline="-25000" dirty="0" err="1"/>
              <a:t>nk</a:t>
            </a:r>
            <a:r>
              <a:rPr lang="en-US" sz="2800" dirty="0"/>
              <a:t> somehow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Find </a:t>
            </a:r>
            <a:r>
              <a:rPr lang="en-US" sz="2800" dirty="0" err="1"/>
              <a:t>mediods</a:t>
            </a:r>
            <a:r>
              <a:rPr lang="en-US" sz="2800" dirty="0"/>
              <a:t> corresponding to group assignments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  <a:p>
            <a:endParaRPr lang="en-US" sz="2800" dirty="0"/>
          </a:p>
          <a:p>
            <a:pPr marL="514350" indent="-514350">
              <a:buAutoNum type="arabicPeriod" startAt="2"/>
            </a:pPr>
            <a:r>
              <a:rPr lang="en-US" sz="2800" dirty="0"/>
              <a:t>Update group assignments given </a:t>
            </a:r>
            <a:r>
              <a:rPr lang="en-US" sz="2800" dirty="0" err="1"/>
              <a:t>mediods</a:t>
            </a:r>
            <a:r>
              <a:rPr lang="en-US" sz="2800" dirty="0"/>
              <a:t> </a:t>
            </a:r>
          </a:p>
          <a:p>
            <a:pPr marL="514350" indent="-514350">
              <a:buAutoNum type="arabicPeriod" startAt="2"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repeat 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7568F-F8E7-3347-F3E1-46AF731265CF}"/>
              </a:ext>
            </a:extLst>
          </p:cNvPr>
          <p:cNvSpPr/>
          <p:nvPr/>
        </p:nvSpPr>
        <p:spPr>
          <a:xfrm>
            <a:off x="8673283" y="3785608"/>
            <a:ext cx="3518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assign each point to the nearest 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36D43-DE76-2F53-5E1C-9F894502E429}"/>
              </a:ext>
            </a:extLst>
          </p:cNvPr>
          <p:cNvSpPr/>
          <p:nvPr/>
        </p:nvSpPr>
        <p:spPr>
          <a:xfrm>
            <a:off x="8541156" y="5665808"/>
            <a:ext cx="3518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assign each cluster to the mean of the points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2293B05-CD44-B429-683E-8C8BB3F0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156" y="445179"/>
            <a:ext cx="3409861" cy="32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186-AF36-022E-D96C-B036202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initial cluster centers </a:t>
            </a:r>
            <a:br>
              <a:rPr lang="en-US" dirty="0"/>
            </a:br>
            <a:r>
              <a:rPr lang="en-US" dirty="0"/>
              <a:t>for k-means?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E87B-CA32-0655-4A99-08C27602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points randomly from the domain of {x}  (not very good)</a:t>
            </a:r>
          </a:p>
          <a:p>
            <a:r>
              <a:rPr lang="en-US" dirty="0"/>
              <a:t>Choose random data points from {x} (better, default, but still not great)</a:t>
            </a:r>
          </a:p>
          <a:p>
            <a:r>
              <a:rPr lang="en-US" dirty="0"/>
              <a:t>Choose data points with weights that encourage widely-spaced </a:t>
            </a:r>
            <a:r>
              <a:rPr lang="en-US" dirty="0" err="1"/>
              <a:t>mediods</a:t>
            </a:r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 (</a:t>
            </a:r>
            <a:r>
              <a:rPr lang="en-US" dirty="0" err="1"/>
              <a:t>kmeans</a:t>
            </a:r>
            <a:r>
              <a:rPr lang="en-US" dirty="0"/>
              <a:t> ++)  (better)</a:t>
            </a:r>
          </a:p>
        </p:txBody>
      </p:sp>
    </p:spTree>
    <p:extLst>
      <p:ext uri="{BB962C8B-B14F-4D97-AF65-F5344CB8AC3E}">
        <p14:creationId xmlns:p14="http://schemas.microsoft.com/office/powerpoint/2010/main" val="17783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How to understand the drawbacks of K-means - Cross  Validated">
            <a:extLst>
              <a:ext uri="{FF2B5EF4-FFF2-40B4-BE49-F238E27FC236}">
                <a16:creationId xmlns:a16="http://schemas.microsoft.com/office/drawing/2014/main" id="{B7C264BE-1E12-7560-3F57-BCA256D6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0"/>
            <a:ext cx="6400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7C2E5-6758-8064-62D8-ECA4B49F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headaches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C56FA-3627-F63D-38BA-04B5EFB08552}"/>
              </a:ext>
            </a:extLst>
          </p:cNvPr>
          <p:cNvSpPr txBox="1"/>
          <p:nvPr/>
        </p:nvSpPr>
        <p:spPr>
          <a:xfrm>
            <a:off x="439708" y="1599228"/>
            <a:ext cx="83588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Doesn’t know anything about anything; this algorithm is </a:t>
            </a:r>
          </a:p>
          <a:p>
            <a:r>
              <a:rPr lang="en-US" sz="2400" dirty="0"/>
              <a:t>as blind as PCA, but isn’t linear like PCA</a:t>
            </a:r>
          </a:p>
          <a:p>
            <a:endParaRPr lang="en-US" sz="2400" dirty="0"/>
          </a:p>
          <a:p>
            <a:r>
              <a:rPr lang="en-US" sz="2400" dirty="0"/>
              <a:t>Not guaranteed to converge on the optimum; unlike PCA</a:t>
            </a:r>
          </a:p>
          <a:p>
            <a:r>
              <a:rPr lang="en-US" sz="2400" dirty="0"/>
              <a:t>Lloyd’s algorithm sometimes returns different partitions </a:t>
            </a:r>
          </a:p>
          <a:p>
            <a:r>
              <a:rPr lang="en-US" sz="2400" dirty="0"/>
              <a:t>different times you run the algorithm.</a:t>
            </a:r>
          </a:p>
          <a:p>
            <a:endParaRPr lang="en-US" sz="2400" dirty="0"/>
          </a:p>
          <a:p>
            <a:r>
              <a:rPr lang="en-US" sz="2400" dirty="0"/>
              <a:t>There are some refinements to choose initial centers (</a:t>
            </a:r>
            <a:r>
              <a:rPr lang="en-US" sz="2400" dirty="0" err="1"/>
              <a:t>kmeans</a:t>
            </a:r>
            <a:r>
              <a:rPr lang="en-US" sz="2400" dirty="0"/>
              <a:t>++) </a:t>
            </a:r>
          </a:p>
          <a:p>
            <a:r>
              <a:rPr lang="en-US" sz="2400" dirty="0"/>
              <a:t>that stabilize some of the bad convergence behavior.</a:t>
            </a:r>
          </a:p>
          <a:p>
            <a:endParaRPr lang="en-US" sz="2400" dirty="0"/>
          </a:p>
          <a:p>
            <a:r>
              <a:rPr lang="en-US" sz="2400" dirty="0"/>
              <a:t>Doesn’t tell you anything about anything; merely generates </a:t>
            </a:r>
          </a:p>
          <a:p>
            <a:r>
              <a:rPr lang="en-US" sz="2400" dirty="0"/>
              <a:t>flimsily-evidenced clusters; it’s up to the human to find out </a:t>
            </a:r>
          </a:p>
          <a:p>
            <a:r>
              <a:rPr lang="en-US" sz="2400" dirty="0"/>
              <a:t>if the partition is meaningful or useful.</a:t>
            </a:r>
          </a:p>
        </p:txBody>
      </p:sp>
    </p:spTree>
    <p:extLst>
      <p:ext uri="{BB962C8B-B14F-4D97-AF65-F5344CB8AC3E}">
        <p14:creationId xmlns:p14="http://schemas.microsoft.com/office/powerpoint/2010/main" val="1222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AD70-1E26-07FD-65C7-26127670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function… mean squared distances from center…</a:t>
            </a:r>
          </a:p>
        </p:txBody>
      </p:sp>
      <p:pic>
        <p:nvPicPr>
          <p:cNvPr id="1026" name="Picture 2" descr="Visualizing the inner workings of the k-means clustering algorithm">
            <a:extLst>
              <a:ext uri="{FF2B5EF4-FFF2-40B4-BE49-F238E27FC236}">
                <a16:creationId xmlns:a16="http://schemas.microsoft.com/office/drawing/2014/main" id="{C8E58B55-533D-4389-7E0A-ED594F13F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3" y="2233130"/>
            <a:ext cx="65417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8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640</Words>
  <Application>Microsoft Macintosh PowerPoint</Application>
  <PresentationFormat>Widescreen</PresentationFormat>
  <Paragraphs>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Corbel</vt:lpstr>
      <vt:lpstr>Gill Sans Light</vt:lpstr>
      <vt:lpstr>Times New Roman</vt:lpstr>
      <vt:lpstr>Office Theme</vt:lpstr>
      <vt:lpstr>16. k-means</vt:lpstr>
      <vt:lpstr>Midterm project</vt:lpstr>
      <vt:lpstr>Gaussian mixture model</vt:lpstr>
      <vt:lpstr>Unsupervised clustering</vt:lpstr>
      <vt:lpstr>Unsupervised clustering</vt:lpstr>
      <vt:lpstr>Lloyd’s algorithm for k-means</vt:lpstr>
      <vt:lpstr>How to choose initial cluster centers  for k-means? </vt:lpstr>
      <vt:lpstr>k-means headaches</vt:lpstr>
      <vt:lpstr>Loss function… mean squared distances from center…</vt:lpstr>
      <vt:lpstr>Unsupervised clustering is for when you don’t know anything about what is happening.</vt:lpstr>
      <vt:lpstr>One application is selecting palletes</vt:lpstr>
      <vt:lpstr>Image segmentation by color</vt:lpstr>
      <vt:lpstr>Vector quantization: turning data into symbols</vt:lpstr>
      <vt:lpstr>Some things are born discrete.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</dc:title>
  <dc:creator>Will Trimble</dc:creator>
  <cp:lastModifiedBy>Will Trimble</cp:lastModifiedBy>
  <cp:revision>8</cp:revision>
  <dcterms:created xsi:type="dcterms:W3CDTF">2022-05-08T22:55:38Z</dcterms:created>
  <dcterms:modified xsi:type="dcterms:W3CDTF">2022-05-09T20:58:18Z</dcterms:modified>
</cp:coreProperties>
</file>